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5476DCF-83C7-46F4-935A-2D85C3FD9FDD}">
          <p14:sldIdLst>
            <p14:sldId id="256"/>
            <p14:sldId id="257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22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3BB0-B8A4-4F39-B431-D88CC18164C3}" type="datetimeFigureOut">
              <a:rPr lang="ru-RU" smtClean="0"/>
              <a:t>23.12.21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9B03-9983-42E2-8837-592D63F22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4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3BB0-B8A4-4F39-B431-D88CC18164C3}" type="datetimeFigureOut">
              <a:rPr lang="ru-RU" smtClean="0"/>
              <a:t>23.12.21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9B03-9983-42E2-8837-592D63F22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73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3BB0-B8A4-4F39-B431-D88CC18164C3}" type="datetimeFigureOut">
              <a:rPr lang="ru-RU" smtClean="0"/>
              <a:t>23.12.21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9B03-9983-42E2-8837-592D63F22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89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3BB0-B8A4-4F39-B431-D88CC18164C3}" type="datetimeFigureOut">
              <a:rPr lang="ru-RU" smtClean="0"/>
              <a:t>23.12.21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9B03-9983-42E2-8837-592D63F22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91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3BB0-B8A4-4F39-B431-D88CC18164C3}" type="datetimeFigureOut">
              <a:rPr lang="ru-RU" smtClean="0"/>
              <a:t>23.12.21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9B03-9983-42E2-8837-592D63F22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09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3BB0-B8A4-4F39-B431-D88CC18164C3}" type="datetimeFigureOut">
              <a:rPr lang="ru-RU" smtClean="0"/>
              <a:t>23.12.21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9B03-9983-42E2-8837-592D63F22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21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3BB0-B8A4-4F39-B431-D88CC18164C3}" type="datetimeFigureOut">
              <a:rPr lang="ru-RU" smtClean="0"/>
              <a:t>23.12.21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9B03-9983-42E2-8837-592D63F22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59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3BB0-B8A4-4F39-B431-D88CC18164C3}" type="datetimeFigureOut">
              <a:rPr lang="ru-RU" smtClean="0"/>
              <a:t>23.12.21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9B03-9983-42E2-8837-592D63F22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1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3BB0-B8A4-4F39-B431-D88CC18164C3}" type="datetimeFigureOut">
              <a:rPr lang="ru-RU" smtClean="0"/>
              <a:t>23.12.21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9B03-9983-42E2-8837-592D63F22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192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3BB0-B8A4-4F39-B431-D88CC18164C3}" type="datetimeFigureOut">
              <a:rPr lang="ru-RU" smtClean="0"/>
              <a:t>23.12.21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9B03-9983-42E2-8837-592D63F22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88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3BB0-B8A4-4F39-B431-D88CC18164C3}" type="datetimeFigureOut">
              <a:rPr lang="ru-RU" smtClean="0"/>
              <a:t>23.12.21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9B03-9983-42E2-8837-592D63F22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05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63BB0-B8A4-4F39-B431-D88CC18164C3}" type="datetimeFigureOut">
              <a:rPr lang="ru-RU" smtClean="0"/>
              <a:t>23.12.21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9B03-9983-42E2-8837-592D63F22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0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yasheva_ppms@mail.ru" TargetMode="External"/><Relationship Id="rId4" Type="http://schemas.openxmlformats.org/officeDocument/2006/relationships/hyperlink" Target="http://www.ppms-ra.ru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Дед Мороз\Desktop\s12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98" t="24408"/>
          <a:stretch/>
        </p:blipFill>
        <p:spPr bwMode="auto">
          <a:xfrm rot="10800000">
            <a:off x="-119743" y="1"/>
            <a:ext cx="93589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Изображение 11" descr="logo_pmss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0" y="188640"/>
            <a:ext cx="1383336" cy="12105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70957" y="136558"/>
            <a:ext cx="6591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/>
                <a:cs typeface="Times New Roman"/>
              </a:rPr>
              <a:t>БУ РА для детей, нуждающихся в психолого-педагогической и медико-социальной помощи</a:t>
            </a:r>
          </a:p>
          <a:p>
            <a:pPr algn="ctr"/>
            <a:r>
              <a:rPr lang="ru-RU" b="1" dirty="0">
                <a:latin typeface="Times New Roman"/>
                <a:cs typeface="Times New Roman"/>
              </a:rPr>
              <a:t> «Центр психолого-медико-социального сопровождения»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06927" y="1796002"/>
            <a:ext cx="76351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Возрастной аспект формирования </a:t>
            </a:r>
            <a:r>
              <a:rPr lang="ru-RU" altLang="ru-RU" sz="2800" b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аутодеструктивного</a:t>
            </a:r>
            <a:r>
              <a:rPr lang="ru-RU" altLang="ru-RU" sz="28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поведения у обучающихся </a:t>
            </a:r>
            <a:endParaRPr lang="ru-RU" altLang="ru-RU" sz="2800" b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8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суицидальное поведение)</a:t>
            </a:r>
            <a:endParaRPr lang="ru-RU" altLang="ru-RU" sz="2800" b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573016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Яшева Надежда Яковлевна, специалист БУ РА </a:t>
            </a:r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«Центр психолого-медико-социального сопровождения»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36855" y="6098198"/>
            <a:ext cx="2678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/>
                <a:cs typeface="Times New Roman"/>
              </a:rPr>
              <a:t>г. Горно-Алтайск </a:t>
            </a:r>
            <a:r>
              <a:rPr lang="ru-RU" dirty="0" smtClean="0">
                <a:latin typeface="Times New Roman"/>
                <a:cs typeface="Times New Roman"/>
              </a:rPr>
              <a:t>2021 </a:t>
            </a:r>
            <a:r>
              <a:rPr lang="ru-RU" dirty="0">
                <a:latin typeface="Times New Roman"/>
                <a:cs typeface="Times New Roman"/>
              </a:rPr>
              <a:t>г</a:t>
            </a:r>
            <a:r>
              <a:rPr lang="ru-RU" i="1" dirty="0">
                <a:latin typeface="Times New Roman"/>
                <a:cs typeface="Times New Roman"/>
              </a:rPr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07260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39552" y="1052736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53800" y="332656"/>
            <a:ext cx="0" cy="936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Изображение 11" descr="logo_pmss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4" y="332656"/>
            <a:ext cx="800091" cy="700154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8460432" y="1628800"/>
            <a:ext cx="72008" cy="49685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DCF2891-B6AB-4B62-A88D-9258C8BA5E94}"/>
              </a:ext>
            </a:extLst>
          </p:cNvPr>
          <p:cNvSpPr/>
          <p:nvPr/>
        </p:nvSpPr>
        <p:spPr>
          <a:xfrm rot="282829">
            <a:off x="530979" y="3861048"/>
            <a:ext cx="5904653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lang="ru-RU" sz="24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B540A48-AC3D-4C7F-AA94-E9593DFBB77F}"/>
              </a:ext>
            </a:extLst>
          </p:cNvPr>
          <p:cNvSpPr/>
          <p:nvPr/>
        </p:nvSpPr>
        <p:spPr>
          <a:xfrm>
            <a:off x="179512" y="1484784"/>
            <a:ext cx="7632848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2000" b="1" dirty="0" smtClean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Мифы и факты о С.П.: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105835"/>
            <a:ext cx="7200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6. Ребенок </a:t>
            </a:r>
            <a:r>
              <a:rPr lang="ru-RU" sz="2400" dirty="0">
                <a:latin typeface="Times New Roman"/>
                <a:cs typeface="Times New Roman"/>
              </a:rPr>
              <a:t>из благополучной семьи никогда не пойдет на </a:t>
            </a:r>
            <a:r>
              <a:rPr lang="ru-RU" sz="2400" dirty="0" smtClean="0">
                <a:latin typeface="Times New Roman"/>
                <a:cs typeface="Times New Roman"/>
              </a:rPr>
              <a:t>суицид.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7. Чем </a:t>
            </a:r>
            <a:r>
              <a:rPr lang="ru-RU" sz="2400" dirty="0">
                <a:latin typeface="Times New Roman"/>
                <a:cs typeface="Times New Roman"/>
              </a:rPr>
              <a:t>меньше сообщать о детских суицидах в прессе, тем меньше их будет.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480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39552" y="1052736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53800" y="332656"/>
            <a:ext cx="0" cy="936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Изображение 11" descr="logo_pmss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4" y="332656"/>
            <a:ext cx="800091" cy="700154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8460432" y="1628800"/>
            <a:ext cx="72008" cy="49685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DCF2891-B6AB-4B62-A88D-9258C8BA5E94}"/>
              </a:ext>
            </a:extLst>
          </p:cNvPr>
          <p:cNvSpPr/>
          <p:nvPr/>
        </p:nvSpPr>
        <p:spPr>
          <a:xfrm rot="282829">
            <a:off x="530979" y="3861048"/>
            <a:ext cx="5904653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lang="ru-RU" sz="24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B540A48-AC3D-4C7F-AA94-E9593DFBB77F}"/>
              </a:ext>
            </a:extLst>
          </p:cNvPr>
          <p:cNvSpPr/>
          <p:nvPr/>
        </p:nvSpPr>
        <p:spPr>
          <a:xfrm>
            <a:off x="179512" y="1484784"/>
            <a:ext cx="7632848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2000" b="1" smtClean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КОНТАКТЫ:</a:t>
            </a:r>
          </a:p>
          <a:p>
            <a:pPr algn="ctr">
              <a:lnSpc>
                <a:spcPct val="200000"/>
              </a:lnSpc>
            </a:pPr>
            <a:endParaRPr lang="ru-RU" sz="2000" b="1" dirty="0" smtClean="0">
              <a:solidFill>
                <a:srgbClr val="00000A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 smtClean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Телефон: 8 388 22 (5-12-95) отдел социально-психологической адаптации</a:t>
            </a:r>
          </a:p>
          <a:p>
            <a:r>
              <a:rPr lang="ru-RU" sz="2000" b="1" dirty="0" smtClean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Адрес электронной почты: </a:t>
            </a:r>
            <a:r>
              <a:rPr lang="en-US" sz="2000" b="1" dirty="0" smtClean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yasheva_ppms@mail.ru</a:t>
            </a:r>
            <a:endParaRPr lang="en-US" sz="2000" b="1" dirty="0" smtClean="0">
              <a:solidFill>
                <a:srgbClr val="00000A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 smtClean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Адрес сайта БУ РА «Центр ППМС»: </a:t>
            </a:r>
            <a:r>
              <a:rPr lang="ru-RU" sz="2000" dirty="0" smtClean="0"/>
              <a:t> </a:t>
            </a:r>
            <a:r>
              <a:rPr lang="en-US" sz="2000" b="1" u="sng" dirty="0">
                <a:latin typeface="Times New Roman"/>
                <a:cs typeface="Times New Roman"/>
                <a:hlinkClick r:id="rId4"/>
              </a:rPr>
              <a:t>www.ppms-ra.ru</a:t>
            </a:r>
            <a:r>
              <a:rPr lang="ru-RU" sz="2000" b="1" dirty="0">
                <a:latin typeface="Times New Roman"/>
                <a:cs typeface="Times New Roman"/>
              </a:rPr>
              <a:t> </a:t>
            </a:r>
            <a:endParaRPr lang="ru-RU" sz="2000" b="1" dirty="0" smtClean="0">
              <a:solidFill>
                <a:srgbClr val="00000A"/>
              </a:solidFill>
              <a:latin typeface="Times New Roman"/>
              <a:ea typeface="Calibri" panose="020F0502020204030204" pitchFamily="34" charset="0"/>
              <a:cs typeface="Times New Roman"/>
            </a:endParaRPr>
          </a:p>
          <a:p>
            <a:r>
              <a:rPr lang="ru-RU" sz="2000" b="1" dirty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2000" b="1" dirty="0" smtClean="0">
              <a:solidFill>
                <a:srgbClr val="00000A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200000"/>
              </a:lnSpc>
            </a:pPr>
            <a:endParaRPr lang="ru-RU" sz="2000" b="1" dirty="0" smtClean="0">
              <a:solidFill>
                <a:srgbClr val="00000A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200000"/>
              </a:lnSpc>
            </a:pPr>
            <a:endParaRPr lang="ru-RU" sz="2000" b="1" dirty="0" smtClean="0">
              <a:solidFill>
                <a:srgbClr val="00000A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708920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>
              <a:latin typeface="Times New Roman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2828836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/>
                <a:cs typeface="Times New Roman"/>
              </a:rPr>
              <a:t>  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endParaRPr lang="ru-RU" sz="2400" dirty="0"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105835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873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39552" y="1052736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53800" y="332656"/>
            <a:ext cx="0" cy="936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Изображение 11" descr="logo_pmss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4" y="332656"/>
            <a:ext cx="800091" cy="700154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7812360" y="1700808"/>
            <a:ext cx="72008" cy="49685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DCF2891-B6AB-4B62-A88D-9258C8BA5E94}"/>
              </a:ext>
            </a:extLst>
          </p:cNvPr>
          <p:cNvSpPr/>
          <p:nvPr/>
        </p:nvSpPr>
        <p:spPr>
          <a:xfrm>
            <a:off x="530979" y="3861048"/>
            <a:ext cx="5904653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lang="ru-RU" sz="24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B540A48-AC3D-4C7F-AA94-E9593DFBB77F}"/>
              </a:ext>
            </a:extLst>
          </p:cNvPr>
          <p:cNvSpPr/>
          <p:nvPr/>
        </p:nvSpPr>
        <p:spPr>
          <a:xfrm>
            <a:off x="395536" y="1844824"/>
            <a:ext cx="6696744" cy="265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ru-RU" sz="2400" b="1" dirty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2400" b="1" dirty="0" err="1">
                <a:latin typeface="Times New Roman"/>
                <a:cs typeface="Times New Roman"/>
              </a:rPr>
              <a:t>Аутодеструктивное</a:t>
            </a:r>
            <a:r>
              <a:rPr lang="ru-RU" sz="2400" b="1" dirty="0">
                <a:latin typeface="Times New Roman"/>
                <a:cs typeface="Times New Roman"/>
              </a:rPr>
              <a:t> поведение </a:t>
            </a:r>
            <a:r>
              <a:rPr lang="ru-RU" sz="2400" dirty="0">
                <a:latin typeface="Times New Roman"/>
                <a:cs typeface="Times New Roman"/>
              </a:rPr>
              <a:t>— это поведение, связанное с разными формами саморазрушения: от </a:t>
            </a:r>
            <a:r>
              <a:rPr lang="ru-RU" sz="2400" dirty="0" smtClean="0">
                <a:latin typeface="Times New Roman"/>
                <a:cs typeface="Times New Roman"/>
              </a:rPr>
              <a:t>рискованных </a:t>
            </a:r>
            <a:r>
              <a:rPr lang="ru-RU" sz="2400" dirty="0">
                <a:latin typeface="Times New Roman"/>
                <a:cs typeface="Times New Roman"/>
              </a:rPr>
              <a:t>действий, нацеленных на поиск новых ощущений, до самоповреждений и суицидального </a:t>
            </a:r>
            <a:r>
              <a:rPr lang="ru-RU" sz="2400" dirty="0" smtClean="0">
                <a:latin typeface="Times New Roman"/>
                <a:cs typeface="Times New Roman"/>
              </a:rPr>
              <a:t>поведения. </a:t>
            </a:r>
            <a:endParaRPr lang="ru-RU" sz="2400" dirty="0">
              <a:solidFill>
                <a:srgbClr val="00000A"/>
              </a:solidFill>
              <a:effectLst/>
              <a:latin typeface="Times New Roman"/>
              <a:ea typeface="Calibri" panose="020F050202020403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4925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39552" y="1052736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53800" y="332656"/>
            <a:ext cx="0" cy="936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Изображение 11" descr="logo_pmss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4" y="332656"/>
            <a:ext cx="800091" cy="700154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7812360" y="1700808"/>
            <a:ext cx="72008" cy="49685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DCF2891-B6AB-4B62-A88D-9258C8BA5E94}"/>
              </a:ext>
            </a:extLst>
          </p:cNvPr>
          <p:cNvSpPr/>
          <p:nvPr/>
        </p:nvSpPr>
        <p:spPr>
          <a:xfrm>
            <a:off x="530979" y="3861048"/>
            <a:ext cx="5904653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lang="ru-RU" sz="24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B540A48-AC3D-4C7F-AA94-E9593DFBB77F}"/>
              </a:ext>
            </a:extLst>
          </p:cNvPr>
          <p:cNvSpPr/>
          <p:nvPr/>
        </p:nvSpPr>
        <p:spPr>
          <a:xfrm>
            <a:off x="395536" y="1844824"/>
            <a:ext cx="66967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ru-RU" sz="2400" b="1" dirty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2400" b="1" dirty="0" smtClean="0">
                <a:solidFill>
                  <a:srgbClr val="00000A"/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С</a:t>
            </a:r>
            <a:r>
              <a:rPr lang="ru-RU" sz="2400" b="1" dirty="0" smtClean="0">
                <a:latin typeface="Times New Roman"/>
                <a:cs typeface="Times New Roman"/>
              </a:rPr>
              <a:t>итуационными факторами </a:t>
            </a:r>
            <a:r>
              <a:rPr lang="ru-RU" sz="2400" dirty="0" smtClean="0">
                <a:latin typeface="Times New Roman"/>
                <a:cs typeface="Times New Roman"/>
              </a:rPr>
              <a:t>риска </a:t>
            </a:r>
            <a:r>
              <a:rPr lang="ru-RU" sz="2400" dirty="0" err="1" smtClean="0">
                <a:latin typeface="Times New Roman"/>
                <a:cs typeface="Times New Roman"/>
              </a:rPr>
              <a:t>аутодеструктивного</a:t>
            </a:r>
            <a:r>
              <a:rPr lang="ru-RU" sz="2400" dirty="0" smtClean="0">
                <a:latin typeface="Times New Roman"/>
                <a:cs typeface="Times New Roman"/>
              </a:rPr>
              <a:t> поведения подростков являются:</a:t>
            </a:r>
          </a:p>
          <a:p>
            <a:pPr marL="342900" indent="-342900" algn="just">
              <a:lnSpc>
                <a:spcPct val="140000"/>
              </a:lnSpc>
              <a:buFontTx/>
              <a:buChar char="-"/>
            </a:pPr>
            <a:r>
              <a:rPr lang="ru-RU" sz="2400" dirty="0" smtClean="0">
                <a:latin typeface="Times New Roman"/>
                <a:cs typeface="Times New Roman"/>
              </a:rPr>
              <a:t>отношения с родственниками;</a:t>
            </a:r>
          </a:p>
          <a:p>
            <a:pPr marL="342900" indent="-342900" algn="just">
              <a:lnSpc>
                <a:spcPct val="140000"/>
              </a:lnSpc>
              <a:buFontTx/>
              <a:buChar char="-"/>
            </a:pPr>
            <a:r>
              <a:rPr lang="ru-RU" sz="2400" dirty="0" smtClean="0">
                <a:latin typeface="Times New Roman"/>
                <a:cs typeface="Times New Roman"/>
              </a:rPr>
              <a:t> отношения с педагогами; </a:t>
            </a:r>
          </a:p>
          <a:p>
            <a:pPr marL="342900" indent="-342900" algn="just">
              <a:lnSpc>
                <a:spcPct val="140000"/>
              </a:lnSpc>
              <a:buFontTx/>
              <a:buChar char="-"/>
            </a:pPr>
            <a:r>
              <a:rPr lang="ru-RU" sz="2400" dirty="0" smtClean="0">
                <a:latin typeface="Times New Roman"/>
                <a:cs typeface="Times New Roman"/>
              </a:rPr>
              <a:t>отношения со сверстниками. </a:t>
            </a:r>
            <a:endParaRPr lang="ru-RU" sz="2400" dirty="0">
              <a:solidFill>
                <a:srgbClr val="00000A"/>
              </a:solidFill>
              <a:effectLst/>
              <a:latin typeface="Times New Roman"/>
              <a:ea typeface="Calibri" panose="020F050202020403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2641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39552" y="1052736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53800" y="332656"/>
            <a:ext cx="0" cy="936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Изображение 11" descr="logo_pmss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4" y="332656"/>
            <a:ext cx="800091" cy="700154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7812360" y="1700808"/>
            <a:ext cx="72008" cy="49685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DCF2891-B6AB-4B62-A88D-9258C8BA5E94}"/>
              </a:ext>
            </a:extLst>
          </p:cNvPr>
          <p:cNvSpPr/>
          <p:nvPr/>
        </p:nvSpPr>
        <p:spPr>
          <a:xfrm>
            <a:off x="530979" y="3861048"/>
            <a:ext cx="5904653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lang="ru-RU" sz="24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B540A48-AC3D-4C7F-AA94-E9593DFBB77F}"/>
              </a:ext>
            </a:extLst>
          </p:cNvPr>
          <p:cNvSpPr/>
          <p:nvPr/>
        </p:nvSpPr>
        <p:spPr>
          <a:xfrm>
            <a:off x="395536" y="1844824"/>
            <a:ext cx="6696744" cy="4204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ru-RU" sz="2400" b="1" dirty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2400" b="1" dirty="0" smtClean="0">
                <a:latin typeface="Times New Roman"/>
                <a:cs typeface="Times New Roman"/>
              </a:rPr>
              <a:t>Личностными </a:t>
            </a:r>
            <a:r>
              <a:rPr lang="ru-RU" sz="2400" b="1" dirty="0">
                <a:latin typeface="Times New Roman"/>
                <a:cs typeface="Times New Roman"/>
              </a:rPr>
              <a:t>факторами </a:t>
            </a:r>
            <a:r>
              <a:rPr lang="ru-RU" sz="2400" dirty="0">
                <a:latin typeface="Times New Roman"/>
                <a:cs typeface="Times New Roman"/>
              </a:rPr>
              <a:t>выступают аффективные (уровень безнадежности, депрессии, одиночества, тревоги, удовлетворенности жизнью), </a:t>
            </a:r>
            <a:r>
              <a:rPr lang="ru-RU" sz="2400" dirty="0" err="1">
                <a:latin typeface="Times New Roman"/>
                <a:cs typeface="Times New Roman"/>
              </a:rPr>
              <a:t>когнитивно</a:t>
            </a:r>
            <a:r>
              <a:rPr lang="ru-RU" sz="2400" dirty="0">
                <a:latin typeface="Times New Roman"/>
                <a:cs typeface="Times New Roman"/>
              </a:rPr>
              <a:t>-оценочные (отношение к себе, к жизненной ситуации, ценность жизни) и поведенческие (стратегии решения проблем, зависимое и рискованное поведение</a:t>
            </a:r>
            <a:r>
              <a:rPr lang="ru-RU" sz="2400" dirty="0" smtClean="0">
                <a:latin typeface="Times New Roman"/>
                <a:cs typeface="Times New Roman"/>
              </a:rPr>
              <a:t>). </a:t>
            </a:r>
            <a:endParaRPr lang="ru-RU" sz="2400" dirty="0">
              <a:solidFill>
                <a:srgbClr val="00000A"/>
              </a:solidFill>
              <a:effectLst/>
              <a:latin typeface="Times New Roman"/>
              <a:ea typeface="Calibri" panose="020F050202020403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8088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39552" y="1052736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53800" y="332656"/>
            <a:ext cx="0" cy="936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Изображение 11" descr="logo_pmss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4" y="332656"/>
            <a:ext cx="800091" cy="700154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7812360" y="1700808"/>
            <a:ext cx="72008" cy="49685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DCF2891-B6AB-4B62-A88D-9258C8BA5E94}"/>
              </a:ext>
            </a:extLst>
          </p:cNvPr>
          <p:cNvSpPr/>
          <p:nvPr/>
        </p:nvSpPr>
        <p:spPr>
          <a:xfrm>
            <a:off x="530979" y="3861048"/>
            <a:ext cx="5904653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lang="ru-RU" sz="24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B540A48-AC3D-4C7F-AA94-E9593DFBB77F}"/>
              </a:ext>
            </a:extLst>
          </p:cNvPr>
          <p:cNvSpPr/>
          <p:nvPr/>
        </p:nvSpPr>
        <p:spPr>
          <a:xfrm>
            <a:off x="395536" y="1844824"/>
            <a:ext cx="6696744" cy="276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ru-RU" sz="2400" b="1" dirty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2400" b="1" dirty="0" smtClean="0">
                <a:latin typeface="Times New Roman"/>
                <a:cs typeface="Times New Roman"/>
              </a:rPr>
              <a:t>Виды суицидального поведения:</a:t>
            </a:r>
          </a:p>
          <a:p>
            <a:pPr marL="342900" indent="-342900" algn="just">
              <a:lnSpc>
                <a:spcPct val="200000"/>
              </a:lnSpc>
              <a:buFontTx/>
              <a:buChar char="-"/>
            </a:pPr>
            <a:r>
              <a:rPr lang="ru-RU" sz="2400" dirty="0" smtClean="0">
                <a:solidFill>
                  <a:srgbClr val="00000A"/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демонстративный;</a:t>
            </a:r>
          </a:p>
          <a:p>
            <a:pPr marL="342900" indent="-342900" algn="just">
              <a:lnSpc>
                <a:spcPct val="200000"/>
              </a:lnSpc>
              <a:buFontTx/>
              <a:buChar char="-"/>
            </a:pPr>
            <a:r>
              <a:rPr lang="ru-RU" sz="2400" dirty="0" smtClean="0">
                <a:solidFill>
                  <a:srgbClr val="00000A"/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аффективный;</a:t>
            </a:r>
          </a:p>
          <a:p>
            <a:pPr marL="342900" indent="-342900" algn="just">
              <a:lnSpc>
                <a:spcPct val="200000"/>
              </a:lnSpc>
              <a:buFontTx/>
              <a:buChar char="-"/>
            </a:pPr>
            <a:r>
              <a:rPr lang="ru-RU" sz="2400" dirty="0" smtClean="0">
                <a:solidFill>
                  <a:srgbClr val="00000A"/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и</a:t>
            </a:r>
            <a:r>
              <a:rPr lang="ru-RU" sz="2400" dirty="0" smtClean="0">
                <a:solidFill>
                  <a:srgbClr val="00000A"/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стинный.</a:t>
            </a:r>
            <a:endParaRPr lang="ru-RU" sz="2400" dirty="0">
              <a:solidFill>
                <a:srgbClr val="00000A"/>
              </a:solidFill>
              <a:effectLst/>
              <a:latin typeface="Times New Roman"/>
              <a:ea typeface="Calibri" panose="020F050202020403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1957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39552" y="1052736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53800" y="332656"/>
            <a:ext cx="0" cy="936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Изображение 11" descr="logo_pmss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4" y="332656"/>
            <a:ext cx="800091" cy="700154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7812360" y="1700808"/>
            <a:ext cx="72008" cy="49685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DCF2891-B6AB-4B62-A88D-9258C8BA5E94}"/>
              </a:ext>
            </a:extLst>
          </p:cNvPr>
          <p:cNvSpPr/>
          <p:nvPr/>
        </p:nvSpPr>
        <p:spPr>
          <a:xfrm>
            <a:off x="530979" y="3861048"/>
            <a:ext cx="5904653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lang="ru-RU" sz="24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B540A48-AC3D-4C7F-AA94-E9593DFBB77F}"/>
              </a:ext>
            </a:extLst>
          </p:cNvPr>
          <p:cNvSpPr/>
          <p:nvPr/>
        </p:nvSpPr>
        <p:spPr>
          <a:xfrm>
            <a:off x="395536" y="1844824"/>
            <a:ext cx="6696744" cy="331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sz="2400" b="1" dirty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2400" b="1" dirty="0" smtClean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2400" b="1" dirty="0">
                <a:latin typeface="Times New Roman"/>
                <a:cs typeface="Times New Roman"/>
              </a:rPr>
              <a:t>с</a:t>
            </a:r>
            <a:r>
              <a:rPr lang="ru-RU" sz="2400" b="1" dirty="0" smtClean="0">
                <a:latin typeface="Times New Roman"/>
                <a:cs typeface="Times New Roman"/>
              </a:rPr>
              <a:t>уицидальные проявления;</a:t>
            </a:r>
          </a:p>
          <a:p>
            <a:pPr algn="just">
              <a:lnSpc>
                <a:spcPct val="200000"/>
              </a:lnSpc>
            </a:pPr>
            <a:r>
              <a:rPr lang="ru-RU" sz="2400" b="1" dirty="0">
                <a:latin typeface="Times New Roman"/>
                <a:cs typeface="Times New Roman"/>
              </a:rPr>
              <a:t>	</a:t>
            </a:r>
            <a:r>
              <a:rPr lang="ru-RU" sz="2400" b="1" dirty="0" smtClean="0">
                <a:latin typeface="Times New Roman"/>
                <a:cs typeface="Times New Roman"/>
              </a:rPr>
              <a:t>- суицидальные замыслы;</a:t>
            </a:r>
          </a:p>
          <a:p>
            <a:pPr algn="just">
              <a:lnSpc>
                <a:spcPct val="200000"/>
              </a:lnSpc>
            </a:pPr>
            <a:r>
              <a:rPr lang="ru-RU" sz="2400" b="1" dirty="0">
                <a:latin typeface="Times New Roman"/>
                <a:cs typeface="Times New Roman"/>
              </a:rPr>
              <a:t>	</a:t>
            </a:r>
            <a:r>
              <a:rPr lang="ru-RU" sz="2400" b="1" dirty="0" smtClean="0">
                <a:latin typeface="Times New Roman"/>
                <a:cs typeface="Times New Roman"/>
              </a:rPr>
              <a:t>- суицидальные действия.</a:t>
            </a:r>
          </a:p>
          <a:p>
            <a:pPr algn="just">
              <a:lnSpc>
                <a:spcPct val="140000"/>
              </a:lnSpc>
            </a:pPr>
            <a:endParaRPr lang="ru-RU" sz="2400" b="1" dirty="0" smtClean="0">
              <a:latin typeface="Times New Roman"/>
              <a:cs typeface="Times New Roman"/>
            </a:endParaRPr>
          </a:p>
          <a:p>
            <a:pPr algn="just">
              <a:lnSpc>
                <a:spcPct val="200000"/>
              </a:lnSpc>
            </a:pPr>
            <a:endParaRPr lang="ru-RU" sz="2400" dirty="0" smtClean="0">
              <a:solidFill>
                <a:srgbClr val="00000A"/>
              </a:solidFill>
              <a:effectLst/>
              <a:latin typeface="Times New Roman"/>
              <a:ea typeface="Calibri" panose="020F050202020403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7547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39552" y="1052736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53800" y="332656"/>
            <a:ext cx="0" cy="936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Изображение 11" descr="logo_pmss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4" y="332656"/>
            <a:ext cx="800091" cy="700154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8460432" y="1628800"/>
            <a:ext cx="72008" cy="49685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DCF2891-B6AB-4B62-A88D-9258C8BA5E94}"/>
              </a:ext>
            </a:extLst>
          </p:cNvPr>
          <p:cNvSpPr/>
          <p:nvPr/>
        </p:nvSpPr>
        <p:spPr>
          <a:xfrm>
            <a:off x="530979" y="3861048"/>
            <a:ext cx="5904653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lang="ru-RU" sz="24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B540A48-AC3D-4C7F-AA94-E9593DFBB77F}"/>
              </a:ext>
            </a:extLst>
          </p:cNvPr>
          <p:cNvSpPr/>
          <p:nvPr/>
        </p:nvSpPr>
        <p:spPr>
          <a:xfrm>
            <a:off x="179512" y="1484784"/>
            <a:ext cx="7632848" cy="6426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2000" b="1" dirty="0" smtClean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Типичные симптомы:</a:t>
            </a:r>
          </a:p>
          <a:p>
            <a:r>
              <a:rPr lang="ru-RU" sz="1400" dirty="0" smtClean="0"/>
              <a:t>-    </a:t>
            </a:r>
            <a:r>
              <a:rPr lang="ru-RU" dirty="0" smtClean="0">
                <a:latin typeface="Times New Roman"/>
                <a:cs typeface="Times New Roman"/>
              </a:rPr>
              <a:t>Часто </a:t>
            </a:r>
            <a:r>
              <a:rPr lang="ru-RU" dirty="0">
                <a:latin typeface="Times New Roman"/>
                <a:cs typeface="Times New Roman"/>
              </a:rPr>
              <a:t>грустное настроение, периодический плач.</a:t>
            </a:r>
          </a:p>
          <a:p>
            <a:r>
              <a:rPr lang="ru-RU" dirty="0">
                <a:latin typeface="Times New Roman"/>
                <a:cs typeface="Times New Roman"/>
              </a:rPr>
              <a:t>−    Безнадежность и беспомощность.</a:t>
            </a:r>
          </a:p>
          <a:p>
            <a:r>
              <a:rPr lang="ru-RU" dirty="0">
                <a:latin typeface="Times New Roman"/>
                <a:cs typeface="Times New Roman"/>
              </a:rPr>
              <a:t>−    Снижение интересов к деятельности или снижение удовольствия от деятельности, которая раньше ребенку нравилась.</a:t>
            </a:r>
          </a:p>
          <a:p>
            <a:r>
              <a:rPr lang="ru-RU" dirty="0">
                <a:latin typeface="Times New Roman"/>
                <a:cs typeface="Times New Roman"/>
              </a:rPr>
              <a:t>−    Поглощенность темой смерти.</a:t>
            </a:r>
          </a:p>
          <a:p>
            <a:r>
              <a:rPr lang="ru-RU" dirty="0">
                <a:latin typeface="Times New Roman"/>
                <a:cs typeface="Times New Roman"/>
              </a:rPr>
              <a:t>−    Постоянная скука.</a:t>
            </a:r>
          </a:p>
          <a:p>
            <a:r>
              <a:rPr lang="ru-RU" dirty="0">
                <a:latin typeface="Times New Roman"/>
                <a:cs typeface="Times New Roman"/>
              </a:rPr>
              <a:t>−    Социальная изоляция и сложности во взаимоотношениях.</a:t>
            </a:r>
          </a:p>
          <a:p>
            <a:r>
              <a:rPr lang="ru-RU" dirty="0">
                <a:latin typeface="Times New Roman"/>
                <a:cs typeface="Times New Roman"/>
              </a:rPr>
              <a:t>−    Пропуск школы или плохая успеваемость.</a:t>
            </a:r>
          </a:p>
          <a:p>
            <a:r>
              <a:rPr lang="ru-RU" dirty="0">
                <a:latin typeface="Times New Roman"/>
                <a:cs typeface="Times New Roman"/>
              </a:rPr>
              <a:t>−    Деструктивное поведение.</a:t>
            </a:r>
          </a:p>
          <a:p>
            <a:r>
              <a:rPr lang="ru-RU" dirty="0">
                <a:latin typeface="Times New Roman"/>
                <a:cs typeface="Times New Roman"/>
              </a:rPr>
              <a:t>−    Низкая самооценка и чувство вины.</a:t>
            </a:r>
          </a:p>
          <a:p>
            <a:r>
              <a:rPr lang="ru-RU" dirty="0">
                <a:latin typeface="Times New Roman"/>
                <a:cs typeface="Times New Roman"/>
              </a:rPr>
              <a:t>−    Повышенная чувствительность к отвержению и неудачам.</a:t>
            </a:r>
          </a:p>
          <a:p>
            <a:r>
              <a:rPr lang="ru-RU" dirty="0">
                <a:latin typeface="Times New Roman"/>
                <a:cs typeface="Times New Roman"/>
              </a:rPr>
              <a:t>−    Повышенная раздражительность, гневливость или враждебность.</a:t>
            </a:r>
          </a:p>
          <a:p>
            <a:r>
              <a:rPr lang="ru-RU" dirty="0">
                <a:latin typeface="Times New Roman"/>
                <a:cs typeface="Times New Roman"/>
              </a:rPr>
              <a:t>−    Жалобы на физическую боль, например, боль в желудке или головную боль.</a:t>
            </a:r>
          </a:p>
          <a:p>
            <a:r>
              <a:rPr lang="ru-RU" dirty="0">
                <a:latin typeface="Times New Roman"/>
                <a:cs typeface="Times New Roman"/>
              </a:rPr>
              <a:t>−    Сложности концентрации внимания.</a:t>
            </a:r>
          </a:p>
          <a:p>
            <a:r>
              <a:rPr lang="ru-RU" dirty="0">
                <a:latin typeface="Times New Roman"/>
                <a:cs typeface="Times New Roman"/>
              </a:rPr>
              <a:t>−    Значительные изменения сна и аппетита.</a:t>
            </a:r>
          </a:p>
          <a:p>
            <a:pPr algn="just">
              <a:lnSpc>
                <a:spcPct val="80000"/>
              </a:lnSpc>
            </a:pPr>
            <a:endParaRPr lang="ru-RU" b="1" dirty="0" smtClean="0">
              <a:latin typeface="Times New Roman"/>
              <a:cs typeface="Times New Roman"/>
            </a:endParaRPr>
          </a:p>
          <a:p>
            <a:pPr algn="just">
              <a:lnSpc>
                <a:spcPct val="140000"/>
              </a:lnSpc>
            </a:pPr>
            <a:endParaRPr lang="ru-RU" b="1" dirty="0" smtClean="0">
              <a:latin typeface="Times New Roman"/>
              <a:cs typeface="Times New Roman"/>
            </a:endParaRPr>
          </a:p>
          <a:p>
            <a:pPr algn="just">
              <a:lnSpc>
                <a:spcPct val="200000"/>
              </a:lnSpc>
            </a:pPr>
            <a:endParaRPr lang="ru-RU" sz="2400" dirty="0" smtClean="0">
              <a:solidFill>
                <a:srgbClr val="00000A"/>
              </a:solidFill>
              <a:effectLst/>
              <a:latin typeface="Times New Roman"/>
              <a:ea typeface="Calibri" panose="020F050202020403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8910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39552" y="1052736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53800" y="332656"/>
            <a:ext cx="0" cy="936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Изображение 11" descr="logo_pmss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4" y="332656"/>
            <a:ext cx="800091" cy="700154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8460432" y="1628800"/>
            <a:ext cx="72008" cy="49685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DCF2891-B6AB-4B62-A88D-9258C8BA5E94}"/>
              </a:ext>
            </a:extLst>
          </p:cNvPr>
          <p:cNvSpPr/>
          <p:nvPr/>
        </p:nvSpPr>
        <p:spPr>
          <a:xfrm>
            <a:off x="530979" y="3861048"/>
            <a:ext cx="5904653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lang="ru-RU" sz="24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B540A48-AC3D-4C7F-AA94-E9593DFBB77F}"/>
              </a:ext>
            </a:extLst>
          </p:cNvPr>
          <p:cNvSpPr/>
          <p:nvPr/>
        </p:nvSpPr>
        <p:spPr>
          <a:xfrm>
            <a:off x="179512" y="1484784"/>
            <a:ext cx="7632848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2000" b="1" dirty="0" smtClean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Мифы и факты о С.П.: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828836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/>
                <a:cs typeface="Times New Roman"/>
              </a:rPr>
              <a:t>1</a:t>
            </a:r>
            <a:r>
              <a:rPr lang="ru-RU" sz="2400" dirty="0" smtClean="0">
                <a:latin typeface="Times New Roman"/>
                <a:cs typeface="Times New Roman"/>
              </a:rPr>
              <a:t>. </a:t>
            </a:r>
            <a:r>
              <a:rPr lang="ru-RU" sz="2400" dirty="0">
                <a:latin typeface="Times New Roman"/>
                <a:cs typeface="Times New Roman"/>
              </a:rPr>
              <a:t>Большинство самоубийств совершается без предупреждения, поэтому невозможно ничего предпринять для его предотвращения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pPr algn="just"/>
            <a:r>
              <a:rPr lang="ru-RU" sz="2400" b="1" dirty="0" smtClean="0">
                <a:latin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cs typeface="Times New Roman"/>
              </a:rPr>
              <a:t>.</a:t>
            </a:r>
            <a:r>
              <a:rPr lang="ru-RU" sz="2400" dirty="0" smtClean="0">
                <a:latin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cs typeface="Times New Roman"/>
              </a:rPr>
              <a:t>Если человек говорит о самоубийстве, то он его не совершит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3.</a:t>
            </a:r>
            <a:r>
              <a:rPr lang="ru-RU" sz="2400" dirty="0">
                <a:latin typeface="Times New Roman"/>
                <a:cs typeface="Times New Roman"/>
              </a:rPr>
              <a:t> Самоубийство представляет собой чрезвычайно сложное явление, помочь самоубийцам могут только профессионалы. </a:t>
            </a:r>
          </a:p>
          <a:p>
            <a:pPr algn="just"/>
            <a:endParaRPr lang="ru-RU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23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39552" y="1052736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53800" y="332656"/>
            <a:ext cx="0" cy="936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Изображение 11" descr="logo_pmss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4" y="332656"/>
            <a:ext cx="800091" cy="700154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8460432" y="1628800"/>
            <a:ext cx="72008" cy="49685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DCF2891-B6AB-4B62-A88D-9258C8BA5E94}"/>
              </a:ext>
            </a:extLst>
          </p:cNvPr>
          <p:cNvSpPr/>
          <p:nvPr/>
        </p:nvSpPr>
        <p:spPr>
          <a:xfrm rot="282829">
            <a:off x="530979" y="3861048"/>
            <a:ext cx="5904653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lang="ru-RU" sz="24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B540A48-AC3D-4C7F-AA94-E9593DFBB77F}"/>
              </a:ext>
            </a:extLst>
          </p:cNvPr>
          <p:cNvSpPr/>
          <p:nvPr/>
        </p:nvSpPr>
        <p:spPr>
          <a:xfrm>
            <a:off x="179512" y="1484784"/>
            <a:ext cx="7632848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2000" b="1" dirty="0" smtClean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Мифы и факты о С.П.: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828836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.</a:t>
            </a:r>
            <a:endParaRPr lang="ru-RU" sz="2400" dirty="0">
              <a:latin typeface="Times New Roman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2828836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/>
                <a:cs typeface="Times New Roman"/>
              </a:rPr>
              <a:t>3</a:t>
            </a:r>
            <a:r>
              <a:rPr lang="ru-RU" b="1" dirty="0" smtClean="0">
                <a:latin typeface="Times New Roman"/>
                <a:cs typeface="Times New Roman"/>
              </a:rPr>
              <a:t>.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Говоря </a:t>
            </a:r>
            <a:r>
              <a:rPr lang="ru-RU" sz="2400" dirty="0">
                <a:latin typeface="Times New Roman"/>
                <a:cs typeface="Times New Roman"/>
              </a:rPr>
              <a:t>о самоубийстве с подростком, можно подать ему идею о совершении этого действия. Безопаснее полностью избегать этой темы</a:t>
            </a:r>
            <a:r>
              <a:rPr lang="ru-RU" sz="2400" dirty="0" smtClean="0">
                <a:latin typeface="Times New Roman"/>
                <a:cs typeface="Times New Roman"/>
              </a:rPr>
              <a:t>. 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4. </a:t>
            </a:r>
            <a:r>
              <a:rPr lang="ru-RU" sz="2400" dirty="0">
                <a:latin typeface="Times New Roman"/>
                <a:cs typeface="Times New Roman"/>
              </a:rPr>
              <a:t>Те, кто кончают с собой, психически больны и им ничем нельзя помочь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5.</a:t>
            </a:r>
            <a:r>
              <a:rPr lang="ru-RU" sz="2400" dirty="0"/>
              <a:t> </a:t>
            </a:r>
            <a:r>
              <a:rPr lang="ru-RU" sz="2400" dirty="0">
                <a:latin typeface="Times New Roman"/>
                <a:cs typeface="Times New Roman"/>
              </a:rPr>
              <a:t>Если человек однажды предпримет суицидальную попытку, то он больше ее уже не повторит. Сама совершенная попытка предотвращает возможность дальнейших суицидальных действий. </a:t>
            </a:r>
          </a:p>
          <a:p>
            <a:pPr algn="just"/>
            <a:endParaRPr lang="ru-RU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966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2387</TotalTime>
  <Words>259</Words>
  <Application>Microsoft Macintosh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Дед Мороз</dc:creator>
  <cp:lastModifiedBy>user</cp:lastModifiedBy>
  <cp:revision>44</cp:revision>
  <dcterms:created xsi:type="dcterms:W3CDTF">2020-04-14T02:41:27Z</dcterms:created>
  <dcterms:modified xsi:type="dcterms:W3CDTF">2021-12-23T07:35:59Z</dcterms:modified>
</cp:coreProperties>
</file>